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3" r:id="rId2"/>
    <p:sldId id="321" r:id="rId3"/>
    <p:sldId id="302" r:id="rId4"/>
    <p:sldId id="303" r:id="rId5"/>
    <p:sldId id="304" r:id="rId6"/>
    <p:sldId id="305" r:id="rId7"/>
    <p:sldId id="319" r:id="rId8"/>
    <p:sldId id="313" r:id="rId9"/>
    <p:sldId id="306" r:id="rId10"/>
    <p:sldId id="307" r:id="rId11"/>
    <p:sldId id="314" r:id="rId12"/>
    <p:sldId id="316" r:id="rId13"/>
    <p:sldId id="315" r:id="rId14"/>
    <p:sldId id="308" r:id="rId15"/>
    <p:sldId id="317" r:id="rId16"/>
    <p:sldId id="320" r:id="rId17"/>
    <p:sldId id="312" r:id="rId18"/>
  </p:sldIdLst>
  <p:sldSz cx="9144000" cy="6858000" type="screen4x3"/>
  <p:notesSz cx="6629400" cy="97536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99"/>
    <a:srgbClr val="FFFF00"/>
    <a:srgbClr val="FF00FF"/>
    <a:srgbClr val="00FFFF"/>
    <a:srgbClr val="00FF00"/>
    <a:srgbClr val="FF0000"/>
    <a:srgbClr val="FFFFFF"/>
    <a:srgbClr val="E00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36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0" y="3744"/>
      </p:cViewPr>
      <p:guideLst>
        <p:guide orient="horz" pos="3072"/>
        <p:guide pos="20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4650"/>
            <a:ext cx="66294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tabLst>
                <a:tab pos="3200400" algn="ctr"/>
                <a:tab pos="6343650" algn="r"/>
              </a:tabLst>
              <a:defRPr sz="1200" smtClean="0"/>
            </a:lvl1pPr>
          </a:lstStyle>
          <a:p>
            <a:pPr>
              <a:defRPr/>
            </a:pPr>
            <a:r>
              <a:rPr lang="en-US"/>
              <a:t>Đề cương môn THCN1	 </a:t>
            </a:r>
            <a:fld id="{6B60369C-D118-4189-B4F7-FC9FF7147059}" type="slidenum">
              <a:rPr lang="en-US" b="1"/>
              <a:pPr>
                <a:defRPr/>
              </a:pPr>
              <a:t>‹#›</a:t>
            </a:fld>
            <a:r>
              <a:rPr lang="en-US"/>
              <a:t>	Chương 1: </a:t>
            </a:r>
            <a:r>
              <a:rPr lang="en-US" b="1"/>
              <a:t>Giới Thiệu</a:t>
            </a:r>
          </a:p>
        </p:txBody>
      </p:sp>
    </p:spTree>
    <p:extLst>
      <p:ext uri="{BB962C8B-B14F-4D97-AF65-F5344CB8AC3E}">
        <p14:creationId xmlns:p14="http://schemas.microsoft.com/office/powerpoint/2010/main" val="3182379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1-09-08T06:31:30.940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22771 11906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1-09-09T02:31:05.0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11659 10939,'0'-25</inkml:trace>
  <inkml:trace contextRef="#ctx0" brushRef="#br0" timeOffset="6420.3672">23441 15553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00100" y="46355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notes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8225" y="850900"/>
            <a:ext cx="455295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470960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533400" y="3733800"/>
            <a:ext cx="8153400" cy="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>
                <a:latin typeface="Tahoma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Zapf Dingbats" charset="2"/>
              <a:buNone/>
              <a:defRPr i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4974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6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263525"/>
            <a:ext cx="2103437" cy="5695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3525"/>
            <a:ext cx="6157913" cy="5695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00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52D1F-F2CA-4B43-B505-E498EE7BD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07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2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6562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25875" cy="413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8875" y="1828800"/>
            <a:ext cx="3825875" cy="413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5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7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634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063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98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0" y="1524000"/>
            <a:ext cx="8153400" cy="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3525"/>
            <a:ext cx="7804150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804150" cy="413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</p:sldLayoutIdLst>
  <p:txStyles>
    <p:titleStyle>
      <a:lvl1pPr algn="l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l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l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l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l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l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l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l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466725" indent="-466725" algn="l" defTabSz="917575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Zapf Dingbats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58788" algn="l" defTabSz="917575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382713" indent="-228600" algn="l" defTabSz="917575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Zapf Dingbats" charset="2"/>
        <a:buChar char="l"/>
        <a:defRPr>
          <a:solidFill>
            <a:schemeClr val="tx1"/>
          </a:solidFill>
          <a:latin typeface="+mn-lt"/>
        </a:defRPr>
      </a:lvl3pPr>
      <a:lvl4pPr marL="1727200" indent="-228600" algn="l" defTabSz="917575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charset="2"/>
        <a:buChar char=""/>
        <a:defRPr sz="2000">
          <a:solidFill>
            <a:schemeClr val="tx1"/>
          </a:solidFill>
          <a:latin typeface="+mn-lt"/>
        </a:defRPr>
      </a:lvl4pPr>
      <a:lvl5pPr marL="2071688" indent="-228600" algn="l" defTabSz="917575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28888" indent="-228600" algn="l" defTabSz="917575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86088" indent="-228600" algn="l" defTabSz="917575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43288" indent="-228600" algn="l" defTabSz="917575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900488" indent="-228600" algn="l" defTabSz="917575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457200" y="3581400"/>
            <a:ext cx="8305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39168" y="2260825"/>
            <a:ext cx="8153400" cy="1470025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smtClean="0"/>
              <a:t>MÁY TÍNH</a:t>
            </a:r>
            <a:br>
              <a:rPr lang="en-US" b="1" smtClean="0"/>
            </a:br>
            <a:r>
              <a:rPr lang="en-US" b="1" smtClean="0"/>
              <a:t>VÀ CHƯƠNG TRÌNH MÁY TÍNH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09600" y="1905000"/>
            <a:ext cx="1676400" cy="735013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0840" tIns="44623" rIns="90840" bIns="44623" numCol="1" anchor="b" anchorCtr="0" compatLnSpc="1">
            <a:prstTxWarp prst="textNoShape">
              <a:avLst/>
            </a:prstTxWarp>
          </a:bodyPr>
          <a:lstStyle>
            <a:lvl1pPr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charset="0"/>
                <a:ea typeface="+mj-ea"/>
                <a:cs typeface="+mj-cs"/>
              </a:defRPr>
            </a:lvl1pPr>
            <a:lvl2pPr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2pPr>
            <a:lvl3pPr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3pPr>
            <a:lvl4pPr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4pPr>
            <a:lvl5pPr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5pPr>
            <a:lvl6pPr marL="457200"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6pPr>
            <a:lvl7pPr marL="914400"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7pPr>
            <a:lvl8pPr marL="1371600"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8pPr>
            <a:lvl9pPr marL="1828800"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9pPr>
          </a:lstStyle>
          <a:p>
            <a:pPr algn="ctr"/>
            <a:r>
              <a:rPr lang="en-US" b="1" smtClean="0">
                <a:solidFill>
                  <a:schemeClr val="bg1"/>
                </a:solidFill>
              </a:rPr>
              <a:t>Bài 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25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990600"/>
            <a:ext cx="7239000" cy="45720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marL="466725" indent="-466725" defTabSz="917575" eaLnBrk="1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None/>
              <a:defRPr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  <a:lvl2pPr marL="1039813" indent="-458788" defTabSz="917575"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latin typeface="+mn-lt"/>
              </a:defRPr>
            </a:lvl2pPr>
            <a:lvl3pPr marL="1382713" indent="-228600" defTabSz="917575">
              <a:spcBef>
                <a:spcPct val="20000"/>
              </a:spcBef>
              <a:buClr>
                <a:schemeClr val="tx1"/>
              </a:buClr>
              <a:buSzPct val="50000"/>
              <a:buFont typeface="Zapf Dingbats" charset="2"/>
              <a:buChar char="l"/>
              <a:defRPr>
                <a:latin typeface="+mn-lt"/>
              </a:defRPr>
            </a:lvl3pPr>
            <a:lvl4pPr marL="1727200" indent="-228600" defTabSz="917575">
              <a:spcBef>
                <a:spcPct val="20000"/>
              </a:spcBef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latin typeface="+mn-lt"/>
              </a:defRPr>
            </a:lvl4pPr>
            <a:lvl5pPr marL="2071688" indent="-228600" defTabSz="9175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5pPr>
            <a:lvl6pPr marL="25288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6pPr>
            <a:lvl7pPr marL="29860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7pPr>
            <a:lvl8pPr marL="34432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8pPr>
            <a:lvl9pPr marL="39004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9pPr>
          </a:lstStyle>
          <a:p>
            <a:r>
              <a:rPr lang="en-US" smtClean="0"/>
              <a:t>2. </a:t>
            </a:r>
            <a:r>
              <a:rPr lang="en-US"/>
              <a:t>Chương trình và ngôn ngữ lập </a:t>
            </a:r>
            <a:r>
              <a:rPr lang="en-US" smtClean="0"/>
              <a:t>trình</a:t>
            </a:r>
            <a:endParaRPr lang="en-US"/>
          </a:p>
        </p:txBody>
      </p:sp>
      <p:pic>
        <p:nvPicPr>
          <p:cNvPr id="10" name="Picture 8" descr="Hacker-03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669" y="4648200"/>
            <a:ext cx="2187861" cy="1942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9"/>
          <p:cNvGrpSpPr>
            <a:grpSpLocks/>
          </p:cNvGrpSpPr>
          <p:nvPr/>
        </p:nvGrpSpPr>
        <p:grpSpPr bwMode="auto">
          <a:xfrm>
            <a:off x="325257" y="2134097"/>
            <a:ext cx="5313542" cy="3090319"/>
            <a:chOff x="99" y="972"/>
            <a:chExt cx="1660" cy="996"/>
          </a:xfrm>
        </p:grpSpPr>
        <p:sp>
          <p:nvSpPr>
            <p:cNvPr id="12" name="AutoShape 15"/>
            <p:cNvSpPr>
              <a:spLocks noChangeArrowheads="1"/>
            </p:cNvSpPr>
            <p:nvPr/>
          </p:nvSpPr>
          <p:spPr bwMode="auto">
            <a:xfrm>
              <a:off x="99" y="972"/>
              <a:ext cx="1660" cy="996"/>
            </a:xfrm>
            <a:prstGeom prst="cloudCallout">
              <a:avLst>
                <a:gd name="adj1" fmla="val 80164"/>
                <a:gd name="adj2" fmla="val 49157"/>
              </a:avLst>
            </a:prstGeom>
            <a:ln>
              <a:headEnd/>
              <a:tailEnd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307" y="1141"/>
              <a:ext cx="1329" cy="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vi-VN" sz="2800" b="0">
                  <a:solidFill>
                    <a:schemeClr val="bg1"/>
                  </a:solidFill>
                </a:rPr>
                <a:t>Viết chương trình bằng ngôn ngữ máy quá khó khăn, mất nhiều thời gian và công sức</a:t>
              </a:r>
              <a:r>
                <a:rPr lang="vi-VN" sz="2800" b="0" smtClean="0">
                  <a:solidFill>
                    <a:schemeClr val="bg1"/>
                  </a:solidFill>
                </a:rPr>
                <a:t>!</a:t>
              </a:r>
              <a:endParaRPr lang="vi-VN" sz="2800" b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379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990600"/>
            <a:ext cx="7239000" cy="45720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marL="466725" indent="-466725" defTabSz="917575" eaLnBrk="1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None/>
              <a:defRPr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  <a:lvl2pPr marL="1039813" indent="-458788" defTabSz="917575"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latin typeface="+mn-lt"/>
              </a:defRPr>
            </a:lvl2pPr>
            <a:lvl3pPr marL="1382713" indent="-228600" defTabSz="917575">
              <a:spcBef>
                <a:spcPct val="20000"/>
              </a:spcBef>
              <a:buClr>
                <a:schemeClr val="tx1"/>
              </a:buClr>
              <a:buSzPct val="50000"/>
              <a:buFont typeface="Zapf Dingbats" charset="2"/>
              <a:buChar char="l"/>
              <a:defRPr>
                <a:latin typeface="+mn-lt"/>
              </a:defRPr>
            </a:lvl3pPr>
            <a:lvl4pPr marL="1727200" indent="-228600" defTabSz="917575">
              <a:spcBef>
                <a:spcPct val="20000"/>
              </a:spcBef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latin typeface="+mn-lt"/>
              </a:defRPr>
            </a:lvl4pPr>
            <a:lvl5pPr marL="2071688" indent="-228600" defTabSz="9175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5pPr>
            <a:lvl6pPr marL="25288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6pPr>
            <a:lvl7pPr marL="29860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7pPr>
            <a:lvl8pPr marL="34432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8pPr>
            <a:lvl9pPr marL="39004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9pPr>
          </a:lstStyle>
          <a:p>
            <a:r>
              <a:rPr lang="en-US" smtClean="0"/>
              <a:t>2. </a:t>
            </a:r>
            <a:r>
              <a:rPr lang="en-US"/>
              <a:t>Chương trình và ngôn ngữ lập </a:t>
            </a:r>
            <a:r>
              <a:rPr lang="en-US" smtClean="0"/>
              <a:t>trình</a:t>
            </a:r>
            <a:endParaRPr lang="en-US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371600" y="190500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>
            <a:off x="611874" y="2485030"/>
            <a:ext cx="7391400" cy="1066800"/>
          </a:xfrm>
          <a:prstGeom prst="cloudCallout">
            <a:avLst>
              <a:gd name="adj1" fmla="val -45704"/>
              <a:gd name="adj2" fmla="val 91069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Ngôn ngữ lập trình là </a:t>
            </a:r>
            <a:r>
              <a:rPr lang="en-US" sz="28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gì?</a:t>
            </a:r>
            <a:endParaRPr lang="en-US" sz="280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580029" y="2561230"/>
            <a:ext cx="7696200" cy="914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r>
              <a:rPr lang="en-US" sz="28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Ngôn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ngữ lập trình là ngôn ngữ dùng để viết </a:t>
            </a:r>
          </a:p>
          <a:p>
            <a:pPr algn="just">
              <a:buFont typeface="Wingdings" pitchFamily="2" charset="2"/>
              <a:buNone/>
            </a:pPr>
            <a:r>
              <a:rPr lang="en-US" sz="28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 chương trình máy tính.</a:t>
            </a:r>
          </a:p>
        </p:txBody>
      </p:sp>
    </p:spTree>
    <p:extLst>
      <p:ext uri="{BB962C8B-B14F-4D97-AF65-F5344CB8AC3E}">
        <p14:creationId xmlns:p14="http://schemas.microsoft.com/office/powerpoint/2010/main" val="382589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990600"/>
            <a:ext cx="7239000" cy="45720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marL="466725" indent="-466725" defTabSz="917575" eaLnBrk="1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None/>
              <a:defRPr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  <a:lvl2pPr marL="1039813" indent="-458788" defTabSz="917575"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latin typeface="+mn-lt"/>
              </a:defRPr>
            </a:lvl2pPr>
            <a:lvl3pPr marL="1382713" indent="-228600" defTabSz="917575">
              <a:spcBef>
                <a:spcPct val="20000"/>
              </a:spcBef>
              <a:buClr>
                <a:schemeClr val="tx1"/>
              </a:buClr>
              <a:buSzPct val="50000"/>
              <a:buFont typeface="Zapf Dingbats" charset="2"/>
              <a:buChar char="l"/>
              <a:defRPr>
                <a:latin typeface="+mn-lt"/>
              </a:defRPr>
            </a:lvl3pPr>
            <a:lvl4pPr marL="1727200" indent="-228600" defTabSz="917575">
              <a:spcBef>
                <a:spcPct val="20000"/>
              </a:spcBef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latin typeface="+mn-lt"/>
              </a:defRPr>
            </a:lvl4pPr>
            <a:lvl5pPr marL="2071688" indent="-228600" defTabSz="9175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5pPr>
            <a:lvl6pPr marL="25288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6pPr>
            <a:lvl7pPr marL="29860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7pPr>
            <a:lvl8pPr marL="34432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8pPr>
            <a:lvl9pPr marL="39004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9pPr>
          </a:lstStyle>
          <a:p>
            <a:r>
              <a:rPr lang="en-US" smtClean="0"/>
              <a:t>2. </a:t>
            </a:r>
            <a:r>
              <a:rPr lang="en-US"/>
              <a:t>Chương trình và ngôn ngữ lập </a:t>
            </a:r>
            <a:r>
              <a:rPr lang="en-US" smtClean="0"/>
              <a:t>trình</a:t>
            </a:r>
            <a:endParaRPr lang="en-US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371600" y="190500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76199" y="2286000"/>
            <a:ext cx="4267200" cy="2895599"/>
            <a:chOff x="336" y="672"/>
            <a:chExt cx="1824" cy="1248"/>
          </a:xfrm>
        </p:grpSpPr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>
              <a:off x="336" y="672"/>
              <a:ext cx="1824" cy="1248"/>
            </a:xfrm>
            <a:prstGeom prst="wedgeRoundRectCallout">
              <a:avLst>
                <a:gd name="adj1" fmla="val -41611"/>
                <a:gd name="adj2" fmla="val 88301"/>
                <a:gd name="adj3" fmla="val 16667"/>
              </a:avLst>
            </a:prstGeom>
            <a:ln>
              <a:headEnd/>
              <a:tailEnd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sz="3200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432" y="766"/>
              <a:ext cx="1632" cy="1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vi-VN" sz="2800" b="0" i="1">
                  <a:solidFill>
                    <a:schemeClr val="bg1"/>
                  </a:solidFill>
                </a:rPr>
                <a:t>Máy tính không thể hiểu và thực hiện được chương trình viết bằng ngôn ngữ lập trình</a:t>
              </a:r>
              <a:r>
                <a:rPr lang="vi-VN" sz="2800" b="0" i="1" smtClean="0">
                  <a:solidFill>
                    <a:schemeClr val="bg1"/>
                  </a:solidFill>
                </a:rPr>
                <a:t>!</a:t>
              </a:r>
              <a:endParaRPr lang="vi-VN" sz="2800" b="0" i="1">
                <a:solidFill>
                  <a:schemeClr val="bg1"/>
                </a:solidFill>
              </a:endParaRPr>
            </a:p>
          </p:txBody>
        </p:sp>
      </p:grp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5562600" y="2841903"/>
            <a:ext cx="3352800" cy="186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FF93"/>
                    </a:gs>
                    <a:gs pos="50000">
                      <a:schemeClr val="bg1"/>
                    </a:gs>
                    <a:gs pos="100000">
                      <a:srgbClr val="FFFF93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3200" b="1" i="1"/>
              <a:t>Cần phải </a:t>
            </a:r>
            <a:r>
              <a:rPr lang="en-US" sz="3200" b="1" i="1">
                <a:solidFill>
                  <a:srgbClr val="0000FF"/>
                </a:solidFill>
              </a:rPr>
              <a:t>dịch</a:t>
            </a:r>
            <a:r>
              <a:rPr lang="en-US" sz="3200" b="1" i="1"/>
              <a:t> sang ngôn ngữ </a:t>
            </a:r>
            <a:r>
              <a:rPr lang="en-US" sz="3200" b="1" i="1" smtClean="0"/>
              <a:t>máy</a:t>
            </a:r>
            <a:endParaRPr lang="en-US" sz="3200" b="1" i="1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548116" y="3164077"/>
            <a:ext cx="83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7200">
                <a:solidFill>
                  <a:srgbClr val="0000FF"/>
                </a:solidFill>
                <a:sym typeface="Wingdings" pitchFamily="2" charset="2"/>
              </a:rPr>
              <a:t></a:t>
            </a:r>
          </a:p>
        </p:txBody>
      </p:sp>
    </p:spTree>
    <p:extLst>
      <p:ext uri="{BB962C8B-B14F-4D97-AF65-F5344CB8AC3E}">
        <p14:creationId xmlns:p14="http://schemas.microsoft.com/office/powerpoint/2010/main" val="353334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990600"/>
            <a:ext cx="7239000" cy="45720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marL="466725" indent="-466725" defTabSz="917575" eaLnBrk="1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None/>
              <a:defRPr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  <a:lvl2pPr marL="1039813" indent="-458788" defTabSz="917575"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latin typeface="+mn-lt"/>
              </a:defRPr>
            </a:lvl2pPr>
            <a:lvl3pPr marL="1382713" indent="-228600" defTabSz="917575">
              <a:spcBef>
                <a:spcPct val="20000"/>
              </a:spcBef>
              <a:buClr>
                <a:schemeClr val="tx1"/>
              </a:buClr>
              <a:buSzPct val="50000"/>
              <a:buFont typeface="Zapf Dingbats" charset="2"/>
              <a:buChar char="l"/>
              <a:defRPr>
                <a:latin typeface="+mn-lt"/>
              </a:defRPr>
            </a:lvl3pPr>
            <a:lvl4pPr marL="1727200" indent="-228600" defTabSz="917575">
              <a:spcBef>
                <a:spcPct val="20000"/>
              </a:spcBef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latin typeface="+mn-lt"/>
              </a:defRPr>
            </a:lvl4pPr>
            <a:lvl5pPr marL="2071688" indent="-228600" defTabSz="9175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5pPr>
            <a:lvl6pPr marL="25288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6pPr>
            <a:lvl7pPr marL="29860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7pPr>
            <a:lvl8pPr marL="34432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8pPr>
            <a:lvl9pPr marL="39004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9pPr>
          </a:lstStyle>
          <a:p>
            <a:r>
              <a:rPr lang="en-US" smtClean="0"/>
              <a:t>2. </a:t>
            </a:r>
            <a:r>
              <a:rPr lang="en-US"/>
              <a:t>Chương trình và ngôn ngữ lập </a:t>
            </a:r>
            <a:r>
              <a:rPr lang="en-US" smtClean="0"/>
              <a:t>trình</a:t>
            </a:r>
            <a:endParaRPr lang="en-US"/>
          </a:p>
        </p:txBody>
      </p:sp>
      <p:sp>
        <p:nvSpPr>
          <p:cNvPr id="20" name="AutoShape 14"/>
          <p:cNvSpPr>
            <a:spLocks noChangeArrowheads="1"/>
          </p:cNvSpPr>
          <p:nvPr/>
        </p:nvSpPr>
        <p:spPr bwMode="auto">
          <a:xfrm>
            <a:off x="1104900" y="2479343"/>
            <a:ext cx="6553200" cy="838200"/>
          </a:xfrm>
          <a:prstGeom prst="cloudCallout">
            <a:avLst>
              <a:gd name="adj1" fmla="val -42301"/>
              <a:gd name="adj2" fmla="val 14090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Chương trình dịch là </a:t>
            </a:r>
            <a:r>
              <a:rPr lang="en-US" sz="28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gì?</a:t>
            </a:r>
            <a:endParaRPr lang="en-US" sz="280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660778" y="2396319"/>
            <a:ext cx="7873621" cy="914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r>
              <a:rPr lang="en-US" sz="28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Chương trình dịch là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chương trình dịch </a:t>
            </a:r>
            <a:r>
              <a:rPr lang="en-US" sz="28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</a:t>
            </a:r>
          </a:p>
          <a:p>
            <a:pPr algn="just"/>
            <a:r>
              <a:rPr lang="en-US" sz="28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ngôn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ngữ khác nhau </a:t>
            </a:r>
            <a:r>
              <a:rPr lang="en-US" sz="28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sang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ngôn ngữ máy.</a:t>
            </a:r>
          </a:p>
        </p:txBody>
      </p:sp>
    </p:spTree>
    <p:extLst>
      <p:ext uri="{BB962C8B-B14F-4D97-AF65-F5344CB8AC3E}">
        <p14:creationId xmlns:p14="http://schemas.microsoft.com/office/powerpoint/2010/main" val="93333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990600"/>
            <a:ext cx="7239000" cy="45720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marL="466725" indent="-466725" defTabSz="917575" eaLnBrk="1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None/>
              <a:defRPr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  <a:lvl2pPr marL="1039813" indent="-458788" defTabSz="917575"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latin typeface="+mn-lt"/>
              </a:defRPr>
            </a:lvl2pPr>
            <a:lvl3pPr marL="1382713" indent="-228600" defTabSz="917575">
              <a:spcBef>
                <a:spcPct val="20000"/>
              </a:spcBef>
              <a:buClr>
                <a:schemeClr val="tx1"/>
              </a:buClr>
              <a:buSzPct val="50000"/>
              <a:buFont typeface="Zapf Dingbats" charset="2"/>
              <a:buChar char="l"/>
              <a:defRPr>
                <a:latin typeface="+mn-lt"/>
              </a:defRPr>
            </a:lvl3pPr>
            <a:lvl4pPr marL="1727200" indent="-228600" defTabSz="917575">
              <a:spcBef>
                <a:spcPct val="20000"/>
              </a:spcBef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latin typeface="+mn-lt"/>
              </a:defRPr>
            </a:lvl4pPr>
            <a:lvl5pPr marL="2071688" indent="-228600" defTabSz="9175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5pPr>
            <a:lvl6pPr marL="25288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6pPr>
            <a:lvl7pPr marL="29860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7pPr>
            <a:lvl8pPr marL="34432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8pPr>
            <a:lvl9pPr marL="39004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9pPr>
          </a:lstStyle>
          <a:p>
            <a:r>
              <a:rPr lang="en-US" smtClean="0"/>
              <a:t>2. </a:t>
            </a:r>
            <a:r>
              <a:rPr lang="en-US"/>
              <a:t>Chương trình và ngôn ngữ lập </a:t>
            </a:r>
            <a:r>
              <a:rPr lang="en-US" smtClean="0"/>
              <a:t>trình</a:t>
            </a:r>
            <a:endParaRPr lang="en-US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1905000" y="1981200"/>
            <a:ext cx="6248400" cy="1524000"/>
          </a:xfrm>
          <a:prstGeom prst="cloudCallout">
            <a:avLst>
              <a:gd name="adj1" fmla="val -42833"/>
              <a:gd name="adj2" fmla="val 76981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400">
                <a:solidFill>
                  <a:srgbClr val="0000FF"/>
                </a:solidFill>
              </a:rPr>
              <a:t>Việc tạo ra một chương trình máy tính gồm mấy </a:t>
            </a:r>
            <a:r>
              <a:rPr lang="en-US" sz="2400" smtClean="0">
                <a:solidFill>
                  <a:srgbClr val="0000FF"/>
                </a:solidFill>
              </a:rPr>
              <a:t>bước?</a:t>
            </a:r>
            <a:endParaRPr lang="en-US" sz="2400">
              <a:solidFill>
                <a:srgbClr val="0000FF"/>
              </a:solidFill>
            </a:endParaRPr>
          </a:p>
        </p:txBody>
      </p:sp>
      <p:pic>
        <p:nvPicPr>
          <p:cNvPr id="11" name="Picture 9" descr="images[4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879725"/>
            <a:ext cx="15621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762000" y="2743200"/>
            <a:ext cx="2286000" cy="1143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r>
              <a:rPr lang="en-US" sz="1400"/>
              <a:t>Program CT;</a:t>
            </a:r>
          </a:p>
          <a:p>
            <a:pPr algn="just"/>
            <a:r>
              <a:rPr lang="en-US" sz="1400"/>
              <a:t>Uses Crt;</a:t>
            </a:r>
          </a:p>
          <a:p>
            <a:pPr algn="just"/>
            <a:r>
              <a:rPr lang="en-US" sz="1400"/>
              <a:t> Begin</a:t>
            </a:r>
          </a:p>
          <a:p>
            <a:pPr algn="just"/>
            <a:r>
              <a:rPr lang="en-US" sz="1400"/>
              <a:t>  Write(‘Chao Cac Ban’);</a:t>
            </a:r>
          </a:p>
          <a:p>
            <a:pPr algn="just"/>
            <a:r>
              <a:rPr lang="en-US" sz="1400"/>
              <a:t>End.</a:t>
            </a:r>
          </a:p>
        </p:txBody>
      </p:sp>
      <p:pic>
        <p:nvPicPr>
          <p:cNvPr id="14" name="Picture 11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730625"/>
            <a:ext cx="281940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3124200" y="3124200"/>
            <a:ext cx="914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>
            <a:off x="4953000" y="4191000"/>
            <a:ext cx="914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3048000" y="24384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r>
              <a:rPr lang="en-US" b="1">
                <a:solidFill>
                  <a:srgbClr val="0000FF"/>
                </a:solidFill>
              </a:rPr>
              <a:t>Viết chương trình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953000" y="4343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r>
              <a:rPr lang="en-US" b="1">
                <a:solidFill>
                  <a:srgbClr val="0000FF"/>
                </a:solidFill>
              </a:rPr>
              <a:t>Dịch</a:t>
            </a:r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152400" y="4876800"/>
            <a:ext cx="8839200" cy="1143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r>
              <a:rPr lang="en-US" smtClean="0">
                <a:solidFill>
                  <a:srgbClr val="0000FF"/>
                </a:solidFill>
                <a:sym typeface="Wingdings" pitchFamily="2" charset="2"/>
              </a:rPr>
              <a:t>- </a:t>
            </a:r>
            <a:r>
              <a:rPr lang="en-US" smtClean="0">
                <a:solidFill>
                  <a:srgbClr val="0000FF"/>
                </a:solidFill>
              </a:rPr>
              <a:t>Có </a:t>
            </a:r>
            <a:r>
              <a:rPr lang="en-US">
                <a:solidFill>
                  <a:srgbClr val="0000FF"/>
                </a:solidFill>
              </a:rPr>
              <a:t>2 bước tạo ra chương trình máy tính:</a:t>
            </a:r>
          </a:p>
          <a:p>
            <a:pPr algn="just"/>
            <a:r>
              <a:rPr lang="en-US" smtClean="0">
                <a:solidFill>
                  <a:srgbClr val="0000FF"/>
                </a:solidFill>
              </a:rPr>
              <a:t>Bước </a:t>
            </a:r>
            <a:r>
              <a:rPr lang="en-US">
                <a:solidFill>
                  <a:srgbClr val="0000FF"/>
                </a:solidFill>
              </a:rPr>
              <a:t>1: Viết chương trình bằng ngôn ngữ lập trình.</a:t>
            </a:r>
          </a:p>
          <a:p>
            <a:pPr algn="just"/>
            <a:r>
              <a:rPr lang="en-US" smtClean="0">
                <a:solidFill>
                  <a:srgbClr val="0000FF"/>
                </a:solidFill>
              </a:rPr>
              <a:t>Bước </a:t>
            </a:r>
            <a:r>
              <a:rPr lang="en-US">
                <a:solidFill>
                  <a:srgbClr val="0000FF"/>
                </a:solidFill>
              </a:rPr>
              <a:t>2: Dịch chương </a:t>
            </a:r>
            <a:r>
              <a:rPr lang="en-US" smtClean="0">
                <a:solidFill>
                  <a:srgbClr val="0000FF"/>
                </a:solidFill>
              </a:rPr>
              <a:t>trình </a:t>
            </a:r>
            <a:r>
              <a:rPr lang="en-US">
                <a:solidFill>
                  <a:srgbClr val="0000FF"/>
                </a:solidFill>
              </a:rPr>
              <a:t>thành ngôn ngữ máy để máy tính hiểu được</a:t>
            </a:r>
          </a:p>
        </p:txBody>
      </p:sp>
    </p:spTree>
    <p:extLst>
      <p:ext uri="{BB962C8B-B14F-4D97-AF65-F5344CB8AC3E}">
        <p14:creationId xmlns:p14="http://schemas.microsoft.com/office/powerpoint/2010/main" val="3051491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5" grpId="0" animBg="1"/>
      <p:bldP spid="22" grpId="0" animBg="1"/>
      <p:bldP spid="23" grpId="0"/>
      <p:bldP spid="24" grpId="0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990600"/>
            <a:ext cx="7239000" cy="45720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marL="466725" indent="-466725" defTabSz="917575" eaLnBrk="1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None/>
              <a:defRPr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  <a:lvl2pPr marL="1039813" indent="-458788" defTabSz="917575"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latin typeface="+mn-lt"/>
              </a:defRPr>
            </a:lvl2pPr>
            <a:lvl3pPr marL="1382713" indent="-228600" defTabSz="917575">
              <a:spcBef>
                <a:spcPct val="20000"/>
              </a:spcBef>
              <a:buClr>
                <a:schemeClr val="tx1"/>
              </a:buClr>
              <a:buSzPct val="50000"/>
              <a:buFont typeface="Zapf Dingbats" charset="2"/>
              <a:buChar char="l"/>
              <a:defRPr>
                <a:latin typeface="+mn-lt"/>
              </a:defRPr>
            </a:lvl3pPr>
            <a:lvl4pPr marL="1727200" indent="-228600" defTabSz="917575">
              <a:spcBef>
                <a:spcPct val="20000"/>
              </a:spcBef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latin typeface="+mn-lt"/>
              </a:defRPr>
            </a:lvl4pPr>
            <a:lvl5pPr marL="2071688" indent="-228600" defTabSz="9175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5pPr>
            <a:lvl6pPr marL="25288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6pPr>
            <a:lvl7pPr marL="29860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7pPr>
            <a:lvl8pPr marL="34432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8pPr>
            <a:lvl9pPr marL="39004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9pPr>
          </a:lstStyle>
          <a:p>
            <a:r>
              <a:rPr lang="en-US" smtClean="0"/>
              <a:t>2. </a:t>
            </a:r>
            <a:r>
              <a:rPr lang="en-US"/>
              <a:t>Chương trình và ngôn ngữ lập </a:t>
            </a:r>
            <a:r>
              <a:rPr lang="en-US" smtClean="0"/>
              <a:t>trình</a:t>
            </a:r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95300" y="2464558"/>
            <a:ext cx="3429000" cy="762000"/>
          </a:xfrm>
          <a:prstGeom prst="rect">
            <a:avLst/>
          </a:prstGeom>
          <a:noFill/>
          <a:ln w="28575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vi-VN" sz="2800">
                <a:solidFill>
                  <a:srgbClr val="C00000"/>
                </a:solidFill>
              </a:rPr>
              <a:t>Chương trình </a:t>
            </a:r>
            <a:r>
              <a:rPr lang="vi-VN" sz="2800" smtClean="0">
                <a:solidFill>
                  <a:srgbClr val="C00000"/>
                </a:solidFill>
              </a:rPr>
              <a:t>dịch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28600" y="1589964"/>
            <a:ext cx="3695700" cy="762000"/>
          </a:xfrm>
          <a:prstGeom prst="rect">
            <a:avLst/>
          </a:prstGeom>
          <a:noFill/>
          <a:ln w="28575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vi-VN" sz="2800" smtClean="0">
                <a:solidFill>
                  <a:srgbClr val="C00000"/>
                </a:solidFill>
              </a:rPr>
              <a:t>Chương</a:t>
            </a:r>
            <a:r>
              <a:rPr lang="en-US" sz="2800" smtClean="0">
                <a:solidFill>
                  <a:srgbClr val="C00000"/>
                </a:solidFill>
              </a:rPr>
              <a:t> </a:t>
            </a:r>
            <a:r>
              <a:rPr lang="vi-VN" sz="2800" smtClean="0">
                <a:solidFill>
                  <a:srgbClr val="C00000"/>
                </a:solidFill>
              </a:rPr>
              <a:t>trình </a:t>
            </a:r>
            <a:r>
              <a:rPr lang="vi-VN" sz="2800">
                <a:solidFill>
                  <a:srgbClr val="C00000"/>
                </a:solidFill>
              </a:rPr>
              <a:t>soạn thảo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029200" y="1981200"/>
            <a:ext cx="3124200" cy="1066800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50000">
                <a:srgbClr val="FFFFFF"/>
              </a:gs>
              <a:gs pos="100000">
                <a:srgbClr val="66CCFF"/>
              </a:gs>
            </a:gsLst>
            <a:lin ang="5400000" scaled="1"/>
          </a:gradFill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vi-VN" sz="28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Môi </a:t>
            </a:r>
            <a:r>
              <a:rPr lang="vi-VN" sz="28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trường</a:t>
            </a:r>
            <a:endParaRPr lang="en-US" sz="2800" b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vi-VN" sz="28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lập trình</a:t>
            </a:r>
            <a:endParaRPr lang="vi-VN" sz="2800" b="1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10"/>
          <p:cNvSpPr>
            <a:spLocks/>
          </p:cNvSpPr>
          <p:nvPr/>
        </p:nvSpPr>
        <p:spPr bwMode="auto">
          <a:xfrm>
            <a:off x="3962400" y="1600200"/>
            <a:ext cx="190500" cy="1676400"/>
          </a:xfrm>
          <a:prstGeom prst="rightBrace">
            <a:avLst>
              <a:gd name="adj1" fmla="val 4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3200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4343400" y="2286000"/>
            <a:ext cx="457200" cy="304800"/>
          </a:xfrm>
          <a:custGeom>
            <a:avLst/>
            <a:gdLst>
              <a:gd name="T0" fmla="*/ 342900 w 21600"/>
              <a:gd name="T1" fmla="*/ 0 h 21600"/>
              <a:gd name="T2" fmla="*/ 0 w 21600"/>
              <a:gd name="T3" fmla="*/ 152400 h 21600"/>
              <a:gd name="T4" fmla="*/ 342900 w 21600"/>
              <a:gd name="T5" fmla="*/ 304800 h 21600"/>
              <a:gd name="T6" fmla="*/ 457200 w 21600"/>
              <a:gd name="T7" fmla="*/ 1524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0" y="3317543"/>
            <a:ext cx="2057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en-US" sz="3200" i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Ví dụ:</a:t>
            </a:r>
            <a:endParaRPr lang="en-US" sz="3200" i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381000" y="4079543"/>
            <a:ext cx="16764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vi-VN" sz="2800" b="1">
                <a:latin typeface="Arial" pitchFamily="34" charset="0"/>
                <a:cs typeface="Arial" pitchFamily="34" charset="0"/>
              </a:rPr>
              <a:t>Môi trường lập trình </a:t>
            </a:r>
            <a:r>
              <a:rPr lang="vi-VN" sz="28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Turbo </a:t>
            </a:r>
            <a:r>
              <a:rPr lang="vi-VN" sz="28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Pascal</a:t>
            </a:r>
            <a:endParaRPr lang="vi-VN" sz="2800" b="1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52800"/>
            <a:ext cx="6400800" cy="34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300413"/>
            <a:ext cx="5943600" cy="348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304800" y="4077831"/>
            <a:ext cx="18288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vi-VN" sz="2800" b="1">
                <a:latin typeface="Arial" pitchFamily="34" charset="0"/>
                <a:cs typeface="Arial" pitchFamily="34" charset="0"/>
              </a:rPr>
              <a:t>Môi trường lập trình </a:t>
            </a:r>
            <a:r>
              <a:rPr lang="vi-VN" sz="28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Free </a:t>
            </a:r>
            <a:r>
              <a:rPr lang="vi-VN" sz="28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Pascal</a:t>
            </a:r>
            <a:endParaRPr lang="vi-VN" sz="2800" b="1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327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4" grpId="0"/>
      <p:bldP spid="14" grpId="1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990600"/>
            <a:ext cx="7239000" cy="45720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marL="466725" indent="-466725" defTabSz="917575" eaLnBrk="1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None/>
              <a:defRPr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  <a:lvl2pPr marL="1039813" indent="-458788" defTabSz="917575"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latin typeface="+mn-lt"/>
              </a:defRPr>
            </a:lvl2pPr>
            <a:lvl3pPr marL="1382713" indent="-228600" defTabSz="917575">
              <a:spcBef>
                <a:spcPct val="20000"/>
              </a:spcBef>
              <a:buClr>
                <a:schemeClr val="tx1"/>
              </a:buClr>
              <a:buSzPct val="50000"/>
              <a:buFont typeface="Zapf Dingbats" charset="2"/>
              <a:buChar char="l"/>
              <a:defRPr>
                <a:latin typeface="+mn-lt"/>
              </a:defRPr>
            </a:lvl3pPr>
            <a:lvl4pPr marL="1727200" indent="-228600" defTabSz="917575">
              <a:spcBef>
                <a:spcPct val="20000"/>
              </a:spcBef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latin typeface="+mn-lt"/>
              </a:defRPr>
            </a:lvl4pPr>
            <a:lvl5pPr marL="2071688" indent="-228600" defTabSz="9175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5pPr>
            <a:lvl6pPr marL="25288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6pPr>
            <a:lvl7pPr marL="29860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7pPr>
            <a:lvl8pPr marL="34432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8pPr>
            <a:lvl9pPr marL="39004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9pPr>
          </a:lstStyle>
          <a:p>
            <a:r>
              <a:rPr lang="en-US" smtClean="0"/>
              <a:t>2. </a:t>
            </a:r>
            <a:r>
              <a:rPr lang="en-US"/>
              <a:t>Chương trình và ngôn ngữ lập </a:t>
            </a:r>
            <a:r>
              <a:rPr lang="en-US" smtClean="0"/>
              <a:t>trình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81000" y="1575911"/>
            <a:ext cx="8458200" cy="5170646"/>
          </a:xfrm>
          <a:prstGeom prst="rect">
            <a:avLst/>
          </a:prstGeom>
          <a:solidFill>
            <a:srgbClr val="000099"/>
          </a:solidFill>
        </p:spPr>
        <p:txBody>
          <a:bodyPr wrap="square">
            <a:spAutoFit/>
          </a:bodyPr>
          <a:lstStyle/>
          <a:p>
            <a:pPr algn="just"/>
            <a:r>
              <a:rPr lang="en-US" sz="6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</a:t>
            </a:r>
            <a:r>
              <a:rPr lang="en-U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</a:p>
          <a:p>
            <a:pPr marL="457200" indent="-457200" algn="just">
              <a:buFontTx/>
              <a:buChar char="-"/>
            </a:pPr>
            <a:r>
              <a:rPr lang="vi-VN" sz="3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Ngôn </a:t>
            </a:r>
            <a:r>
              <a:rPr lang="vi-VN" sz="3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ngữ lập trình </a:t>
            </a:r>
            <a:r>
              <a:rPr lang="vi-VN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là ngôn ngữ dùng để viết 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 </a:t>
            </a:r>
            <a:r>
              <a:rPr lang="vi-VN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chương trình máy tính.</a:t>
            </a:r>
          </a:p>
          <a:p>
            <a:pPr marL="457200" indent="-457200" algn="just">
              <a:buFontTx/>
              <a:buChar char="-"/>
            </a:pPr>
            <a:r>
              <a:rPr lang="vi-VN" sz="3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Chương </a:t>
            </a:r>
            <a:r>
              <a:rPr lang="vi-VN" sz="3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trình dịch </a:t>
            </a:r>
            <a:r>
              <a:rPr lang="vi-VN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là chương trình dịch 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ngôn </a:t>
            </a:r>
            <a:r>
              <a:rPr lang="vi-VN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ngữ khác nhau sang ngôn ngữ máy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Tx/>
              <a:buChar char="-"/>
            </a:pP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Có </a:t>
            </a:r>
            <a:r>
              <a:rPr lang="vi-VN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 bước tạo ra chương trình máy tính:</a:t>
            </a:r>
          </a:p>
          <a:p>
            <a:pPr algn="just"/>
            <a:r>
              <a:rPr lang="en-US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+ 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Bước </a:t>
            </a:r>
            <a:r>
              <a:rPr lang="vi-VN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1: Viết chương trình bằng ngôn ngữ lập trình.</a:t>
            </a:r>
          </a:p>
          <a:p>
            <a:pPr algn="just"/>
            <a:r>
              <a:rPr lang="en-US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+ 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Bước </a:t>
            </a:r>
            <a:r>
              <a:rPr lang="vi-VN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2: Dịch chương trình thành ngôn ngữ máy để máy tính hiểu 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3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99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2679" y="2057400"/>
            <a:ext cx="7620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>
                <a:latin typeface="Arial" pitchFamily="34" charset="0"/>
                <a:cs typeface="Arial" pitchFamily="34" charset="0"/>
              </a:rPr>
              <a:t> Về học bài 1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.</a:t>
            </a:r>
            <a:endParaRPr lang="en-US" sz="280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en-US" sz="2800">
                <a:latin typeface="Arial" pitchFamily="34" charset="0"/>
                <a:cs typeface="Arial" pitchFamily="34" charset="0"/>
              </a:rPr>
              <a:t> Trả lời các câu hỏi và bài tập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trang 9 SGK.</a:t>
            </a:r>
            <a:endParaRPr lang="en-US" sz="280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en-US" sz="2800">
                <a:latin typeface="Arial" pitchFamily="34" charset="0"/>
                <a:cs typeface="Arial" pitchFamily="34" charset="0"/>
              </a:rPr>
              <a:t> Xem trước </a:t>
            </a:r>
            <a:r>
              <a:rPr lang="en-US" sz="2800" b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2800" b="1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2:</a:t>
            </a:r>
            <a:r>
              <a:rPr lang="en-US" sz="28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Làm quen với chương trình và ngôn ngữ </a:t>
            </a:r>
            <a:r>
              <a:rPr lang="en-US" sz="2800" b="1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lập </a:t>
            </a:r>
            <a:r>
              <a:rPr lang="en-US" sz="2800" b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trình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952500" y="762000"/>
            <a:ext cx="7010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en-US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DẶN DÒ</a:t>
            </a:r>
          </a:p>
        </p:txBody>
      </p:sp>
    </p:spTree>
    <p:extLst>
      <p:ext uri="{BB962C8B-B14F-4D97-AF65-F5344CB8AC3E}">
        <p14:creationId xmlns:p14="http://schemas.microsoft.com/office/powerpoint/2010/main" val="387806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lexoffice.com.vn/product/small_1371_thung-rac-dap-chan-vuong-Duy-Ta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872722"/>
            <a:ext cx="852488" cy="937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9446" name="Group 24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513086716"/>
              </p:ext>
            </p:extLst>
          </p:nvPr>
        </p:nvGraphicFramePr>
        <p:xfrm>
          <a:off x="4114801" y="2926556"/>
          <a:ext cx="4642774" cy="3500900"/>
        </p:xfrm>
        <a:graphic>
          <a:graphicData uri="http://schemas.openxmlformats.org/drawingml/2006/table">
            <a:tbl>
              <a:tblPr/>
              <a:tblGrid>
                <a:gridCol w="790770"/>
                <a:gridCol w="840192"/>
                <a:gridCol w="699412"/>
                <a:gridCol w="771299"/>
                <a:gridCol w="771299"/>
                <a:gridCol w="769802"/>
              </a:tblGrid>
              <a:tr h="856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6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1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6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9424" name="Picture 224" descr="Monitor-0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8844" flipH="1">
            <a:off x="4038600" y="5326347"/>
            <a:ext cx="106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9440" name="Picture 240" descr="Monitor-0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23234" y="4484771"/>
            <a:ext cx="106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441" name="Oval 241"/>
          <p:cNvSpPr>
            <a:spLocks noChangeArrowheads="1"/>
          </p:cNvSpPr>
          <p:nvPr/>
        </p:nvSpPr>
        <p:spPr bwMode="auto">
          <a:xfrm>
            <a:off x="5962017" y="4989412"/>
            <a:ext cx="420365" cy="384375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442" name="Rectangle 242"/>
          <p:cNvSpPr>
            <a:spLocks noChangeArrowheads="1"/>
          </p:cNvSpPr>
          <p:nvPr/>
        </p:nvSpPr>
        <p:spPr bwMode="auto">
          <a:xfrm>
            <a:off x="76831" y="2829580"/>
            <a:ext cx="2819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b="1">
                <a:latin typeface="Arial" pitchFamily="34" charset="0"/>
                <a:cs typeface="Arial" pitchFamily="34" charset="0"/>
              </a:rPr>
              <a:t>1. Tiến 2 bước;</a:t>
            </a:r>
          </a:p>
        </p:txBody>
      </p:sp>
      <p:sp>
        <p:nvSpPr>
          <p:cNvPr id="179443" name="Rectangle 243"/>
          <p:cNvSpPr>
            <a:spLocks noChangeArrowheads="1"/>
          </p:cNvSpPr>
          <p:nvPr/>
        </p:nvSpPr>
        <p:spPr bwMode="auto">
          <a:xfrm>
            <a:off x="76831" y="3385810"/>
            <a:ext cx="38481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b="1">
                <a:latin typeface="Arial" pitchFamily="34" charset="0"/>
                <a:cs typeface="Arial" pitchFamily="34" charset="0"/>
              </a:rPr>
              <a:t>2. Quay trái, tiến 1 bước;</a:t>
            </a:r>
          </a:p>
        </p:txBody>
      </p:sp>
      <p:sp>
        <p:nvSpPr>
          <p:cNvPr id="179445" name="Rectangle 245"/>
          <p:cNvSpPr>
            <a:spLocks noChangeArrowheads="1"/>
          </p:cNvSpPr>
          <p:nvPr/>
        </p:nvSpPr>
        <p:spPr bwMode="auto">
          <a:xfrm>
            <a:off x="76200" y="3882732"/>
            <a:ext cx="243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b="1">
                <a:latin typeface="Arial" pitchFamily="34" charset="0"/>
                <a:cs typeface="Arial" pitchFamily="34" charset="0"/>
              </a:rPr>
              <a:t>3. Nhặt rác;</a:t>
            </a:r>
          </a:p>
        </p:txBody>
      </p:sp>
      <p:sp>
        <p:nvSpPr>
          <p:cNvPr id="179447" name="Rectangle 247"/>
          <p:cNvSpPr>
            <a:spLocks noChangeArrowheads="1"/>
          </p:cNvSpPr>
          <p:nvPr/>
        </p:nvSpPr>
        <p:spPr bwMode="auto">
          <a:xfrm>
            <a:off x="76200" y="4343400"/>
            <a:ext cx="40017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b="1">
                <a:latin typeface="Arial" pitchFamily="34" charset="0"/>
                <a:cs typeface="Arial" pitchFamily="34" charset="0"/>
              </a:rPr>
              <a:t>4. Quay phải, tiến 3 bước;</a:t>
            </a:r>
          </a:p>
        </p:txBody>
      </p:sp>
      <p:sp>
        <p:nvSpPr>
          <p:cNvPr id="179448" name="Rectangle 248"/>
          <p:cNvSpPr>
            <a:spLocks noChangeArrowheads="1"/>
          </p:cNvSpPr>
          <p:nvPr/>
        </p:nvSpPr>
        <p:spPr bwMode="auto">
          <a:xfrm>
            <a:off x="38100" y="4953000"/>
            <a:ext cx="38481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b="1">
                <a:latin typeface="Arial" pitchFamily="34" charset="0"/>
                <a:cs typeface="Arial" pitchFamily="34" charset="0"/>
              </a:rPr>
              <a:t>5. Quay trái, tiến 2 bước;</a:t>
            </a:r>
          </a:p>
        </p:txBody>
      </p:sp>
      <p:sp>
        <p:nvSpPr>
          <p:cNvPr id="179450" name="Rectangle 250"/>
          <p:cNvSpPr>
            <a:spLocks noChangeArrowheads="1"/>
          </p:cNvSpPr>
          <p:nvPr/>
        </p:nvSpPr>
        <p:spPr bwMode="auto">
          <a:xfrm>
            <a:off x="48904" y="5496580"/>
            <a:ext cx="3505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b="1">
                <a:latin typeface="Arial" pitchFamily="34" charset="0"/>
                <a:cs typeface="Arial" pitchFamily="34" charset="0"/>
              </a:rPr>
              <a:t>6. Bỏ rác vào thùng;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228600" y="924636"/>
            <a:ext cx="7239000" cy="457200"/>
          </a:xfrm>
          <a:prstGeom prst="rect">
            <a:avLst/>
          </a:prstGeom>
        </p:spPr>
        <p:txBody>
          <a:bodyPr/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Rô-bốt </a:t>
            </a:r>
            <a:r>
              <a:rPr lang="en-US"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nhặt rác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37618" y="1600200"/>
            <a:ext cx="791342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/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Để cho rô-bốt hoàn thành tốt công việc, ta phải ra các lệnh </a:t>
            </a:r>
            <a:r>
              <a:rPr lang="en-US" sz="28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nào?</a:t>
            </a:r>
            <a:endParaRPr lang="en-US" sz="28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06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79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93987E-6 L 0.17934 -4.93987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794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9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934 -4.93987E-6 L 0.171 -0.13321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794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-66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" dur="500"/>
                                        <p:tgtEl>
                                          <p:spTgt spid="179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7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79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79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3876E-7 L 0.24184 -0.00439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794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231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68 -0.01063 L 0.23802 -0.01457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794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79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184 -0.00439 L 0.246 -0.24861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794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12211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143 0.00185 L 0.23559 -0.23127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794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116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79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6 -0.24861 C 0.22691 -0.24075 0.20677 -0.23265 0.20868 -0.24237 C 0.20573 -0.25 0.24079 -0.29024 0.24635 -0.29995 " pathEditMode="relative" rAng="-17389402" ptsTypes="aaA">
                                      <p:cBhvr>
                                        <p:cTn id="65" dur="2000" fill="hold"/>
                                        <p:tgtEl>
                                          <p:spTgt spid="1794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" y="-1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441" grpId="0" animBg="1"/>
      <p:bldP spid="179441" grpId="1" animBg="1"/>
      <p:bldP spid="179441" grpId="2" animBg="1"/>
      <p:bldP spid="179441" grpId="3" animBg="1"/>
      <p:bldP spid="179442" grpId="0"/>
      <p:bldP spid="179443" grpId="0"/>
      <p:bldP spid="179445" grpId="0"/>
      <p:bldP spid="179447" grpId="0"/>
      <p:bldP spid="179448" grpId="0"/>
      <p:bldP spid="179450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6" descr="Monitor-0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66740"/>
            <a:ext cx="20574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6734175" y="3099940"/>
            <a:ext cx="2409825" cy="2436813"/>
            <a:chOff x="4242" y="2064"/>
            <a:chExt cx="1518" cy="1535"/>
          </a:xfrm>
        </p:grpSpPr>
        <p:pic>
          <p:nvPicPr>
            <p:cNvPr id="9" name="Picture 40" descr="5091875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2" y="2064"/>
              <a:ext cx="1518" cy="1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1" descr="MCj03982190000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3282"/>
              <a:ext cx="1200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" name="Group 17"/>
          <p:cNvGrpSpPr/>
          <p:nvPr/>
        </p:nvGrpSpPr>
        <p:grpSpPr>
          <a:xfrm>
            <a:off x="4343400" y="228600"/>
            <a:ext cx="4572000" cy="3261210"/>
            <a:chOff x="4343400" y="405260"/>
            <a:chExt cx="4267200" cy="2871340"/>
          </a:xfrm>
        </p:grpSpPr>
        <p:sp>
          <p:nvSpPr>
            <p:cNvPr id="12" name="AutoShape 34"/>
            <p:cNvSpPr>
              <a:spLocks noChangeArrowheads="1"/>
            </p:cNvSpPr>
            <p:nvPr/>
          </p:nvSpPr>
          <p:spPr bwMode="auto">
            <a:xfrm>
              <a:off x="4343400" y="405260"/>
              <a:ext cx="4267200" cy="2871340"/>
            </a:xfrm>
            <a:prstGeom prst="cloudCallout">
              <a:avLst>
                <a:gd name="adj1" fmla="val 35481"/>
                <a:gd name="adj2" fmla="val 54030"/>
              </a:avLst>
            </a:prstGeom>
            <a:solidFill>
              <a:schemeClr val="accent2"/>
            </a:solidFill>
            <a:ln w="9525">
              <a:solidFill>
                <a:srgbClr val="FFFF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0" hangingPunct="0"/>
              <a:endParaRPr lang="en-US" sz="3200" b="0">
                <a:solidFill>
                  <a:schemeClr val="bg2"/>
                </a:solidFill>
                <a:latin typeface=".VnAristote" pitchFamily="34" charset="0"/>
              </a:endParaRPr>
            </a:p>
          </p:txBody>
        </p:sp>
        <p:sp>
          <p:nvSpPr>
            <p:cNvPr id="13" name="Text Box 43"/>
            <p:cNvSpPr txBox="1">
              <a:spLocks noChangeArrowheads="1"/>
            </p:cNvSpPr>
            <p:nvPr/>
          </p:nvSpPr>
          <p:spPr bwMode="auto">
            <a:xfrm>
              <a:off x="4745966" y="762293"/>
              <a:ext cx="3437914" cy="22467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vi-VN" sz="2800" b="0">
                  <a:solidFill>
                    <a:schemeClr val="bg1"/>
                  </a:solidFill>
                </a:rPr>
                <a:t>Nếu viết tất cả các lệnh trên cùng thứ tự của chúng lưu vào </a:t>
              </a:r>
              <a:r>
                <a:rPr lang="vi-VN" sz="2800" b="0" smtClean="0">
                  <a:solidFill>
                    <a:schemeClr val="bg1"/>
                  </a:solidFill>
                </a:rPr>
                <a:t>rô</a:t>
              </a:r>
              <a:r>
                <a:rPr lang="en-US" sz="2800" b="0" smtClean="0">
                  <a:solidFill>
                    <a:schemeClr val="bg1"/>
                  </a:solidFill>
                </a:rPr>
                <a:t> </a:t>
              </a:r>
              <a:r>
                <a:rPr lang="vi-VN" sz="2800" b="0" smtClean="0">
                  <a:solidFill>
                    <a:schemeClr val="bg1"/>
                  </a:solidFill>
                </a:rPr>
                <a:t>bốt </a:t>
              </a:r>
              <a:r>
                <a:rPr lang="vi-VN" sz="2800" b="0">
                  <a:solidFill>
                    <a:schemeClr val="bg1"/>
                  </a:solidFill>
                </a:rPr>
                <a:t>với tên “Hãy nhặt rác” thì sao nhỉ</a:t>
              </a:r>
              <a:r>
                <a:rPr lang="vi-VN" sz="2800" b="0" smtClean="0">
                  <a:solidFill>
                    <a:schemeClr val="bg1"/>
                  </a:solidFill>
                </a:rPr>
                <a:t>?</a:t>
              </a:r>
              <a:endParaRPr lang="vi-VN" sz="2800" b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48"/>
          <p:cNvGrpSpPr>
            <a:grpSpLocks/>
          </p:cNvGrpSpPr>
          <p:nvPr/>
        </p:nvGrpSpPr>
        <p:grpSpPr bwMode="auto">
          <a:xfrm>
            <a:off x="211872" y="228600"/>
            <a:ext cx="4131527" cy="3272924"/>
            <a:chOff x="480" y="576"/>
            <a:chExt cx="1968" cy="1397"/>
          </a:xfrm>
        </p:grpSpPr>
        <p:sp>
          <p:nvSpPr>
            <p:cNvPr id="15" name="AutoShape 44"/>
            <p:cNvSpPr>
              <a:spLocks noChangeArrowheads="1"/>
            </p:cNvSpPr>
            <p:nvPr/>
          </p:nvSpPr>
          <p:spPr bwMode="auto">
            <a:xfrm>
              <a:off x="480" y="576"/>
              <a:ext cx="1968" cy="1392"/>
            </a:xfrm>
            <a:prstGeom prst="wedgeRoundRectCallout">
              <a:avLst>
                <a:gd name="adj1" fmla="val -33486"/>
                <a:gd name="adj2" fmla="val 73278"/>
                <a:gd name="adj3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97E4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 sz="3200" b="0"/>
            </a:p>
          </p:txBody>
        </p:sp>
        <p:sp>
          <p:nvSpPr>
            <p:cNvPr id="16" name="Text Box 45"/>
            <p:cNvSpPr txBox="1">
              <a:spLocks noChangeArrowheads="1"/>
            </p:cNvSpPr>
            <p:nvPr/>
          </p:nvSpPr>
          <p:spPr bwMode="auto">
            <a:xfrm>
              <a:off x="576" y="672"/>
              <a:ext cx="1776" cy="1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vi-VN" sz="3200" b="0"/>
                <a:t>Khi đó chỉ cần ra </a:t>
              </a:r>
              <a:r>
                <a:rPr lang="vi-VN" sz="3200" b="0" smtClean="0"/>
                <a:t>lệnh</a:t>
              </a:r>
              <a:r>
                <a:rPr lang="en-US" sz="3200" b="0" smtClean="0"/>
                <a:t>: </a:t>
              </a:r>
              <a:r>
                <a:rPr lang="vi-VN" sz="3200" b="0" smtClean="0"/>
                <a:t>“Hãy </a:t>
              </a:r>
              <a:r>
                <a:rPr lang="vi-VN" sz="3200" b="0"/>
                <a:t>nhặt rác”, các lệnh đó sẽ điều khiển rô bốt tự động thực hiện lần lượt các lệnh trên</a:t>
              </a:r>
              <a:r>
                <a:rPr lang="vi-VN" sz="3200" b="0" smtClean="0"/>
                <a:t>.</a:t>
              </a:r>
              <a:endParaRPr lang="vi-VN" sz="3200" b="0"/>
            </a:p>
          </p:txBody>
        </p:sp>
      </p:grpSp>
      <p:sp>
        <p:nvSpPr>
          <p:cNvPr id="17" name="Rectangle 37"/>
          <p:cNvSpPr>
            <a:spLocks noChangeArrowheads="1"/>
          </p:cNvSpPr>
          <p:nvPr/>
        </p:nvSpPr>
        <p:spPr bwMode="auto">
          <a:xfrm>
            <a:off x="413410" y="5690740"/>
            <a:ext cx="8501990" cy="9906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FFFFFF"/>
              </a:gs>
              <a:gs pos="100000">
                <a:srgbClr val="FF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>
              <a:lnSpc>
                <a:spcPct val="120000"/>
              </a:lnSpc>
            </a:pPr>
            <a:r>
              <a:rPr lang="vi-VN" sz="2800">
                <a:latin typeface="Arial" pitchFamily="34" charset="0"/>
                <a:cs typeface="Arial" pitchFamily="34" charset="0"/>
              </a:rPr>
              <a:t>Công việc viết các lệnh để điều khiển </a:t>
            </a:r>
            <a:r>
              <a:rPr lang="vi-VN" sz="2800" smtClean="0">
                <a:latin typeface="Arial" pitchFamily="34" charset="0"/>
                <a:cs typeface="Arial" pitchFamily="34" charset="0"/>
              </a:rPr>
              <a:t>rô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-</a:t>
            </a:r>
            <a:r>
              <a:rPr lang="vi-VN" sz="2800" smtClean="0">
                <a:latin typeface="Arial" pitchFamily="34" charset="0"/>
                <a:cs typeface="Arial" pitchFamily="34" charset="0"/>
              </a:rPr>
              <a:t>bốt </a:t>
            </a:r>
            <a:r>
              <a:rPr lang="vi-VN" sz="2800">
                <a:latin typeface="Arial" pitchFamily="34" charset="0"/>
                <a:cs typeface="Arial" pitchFamily="34" charset="0"/>
              </a:rPr>
              <a:t>như trên được gọi là: VIẾT CHƯƠNG TRÌNH </a:t>
            </a:r>
          </a:p>
        </p:txBody>
      </p:sp>
    </p:spTree>
    <p:extLst>
      <p:ext uri="{BB962C8B-B14F-4D97-AF65-F5344CB8AC3E}">
        <p14:creationId xmlns:p14="http://schemas.microsoft.com/office/powerpoint/2010/main" val="286081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03496" y="1012208"/>
            <a:ext cx="8992738" cy="38100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marL="466725" indent="-466725" defTabSz="917575" eaLnBrk="1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None/>
              <a:defRPr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  <a:lvl2pPr marL="1039813" indent="-458788" defTabSz="917575"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latin typeface="+mn-lt"/>
              </a:defRPr>
            </a:lvl2pPr>
            <a:lvl3pPr marL="1382713" indent="-228600" defTabSz="917575">
              <a:spcBef>
                <a:spcPct val="20000"/>
              </a:spcBef>
              <a:buClr>
                <a:schemeClr val="tx1"/>
              </a:buClr>
              <a:buSzPct val="50000"/>
              <a:buFont typeface="Zapf Dingbats" charset="2"/>
              <a:buChar char="l"/>
              <a:defRPr>
                <a:latin typeface="+mn-lt"/>
              </a:defRPr>
            </a:lvl3pPr>
            <a:lvl4pPr marL="1727200" indent="-228600" defTabSz="917575">
              <a:spcBef>
                <a:spcPct val="20000"/>
              </a:spcBef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latin typeface="+mn-lt"/>
              </a:defRPr>
            </a:lvl4pPr>
            <a:lvl5pPr marL="2071688" indent="-228600" defTabSz="9175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5pPr>
            <a:lvl6pPr marL="25288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6pPr>
            <a:lvl7pPr marL="29860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7pPr>
            <a:lvl8pPr marL="34432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8pPr>
            <a:lvl9pPr marL="39004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9pPr>
          </a:lstStyle>
          <a:p>
            <a:r>
              <a:rPr lang="en-US" smtClean="0"/>
              <a:t>1. </a:t>
            </a:r>
            <a:r>
              <a:rPr lang="en-US"/>
              <a:t>Viết chương trình – ra lệnh cho máy tính làm </a:t>
            </a:r>
            <a:r>
              <a:rPr lang="en-US" smtClean="0"/>
              <a:t>việc</a:t>
            </a:r>
            <a:endParaRPr lang="en-US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0" y="1524000"/>
            <a:ext cx="9144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1143000" y="205740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0" name="AutoShape 8"/>
          <p:cNvSpPr>
            <a:spLocks noChangeArrowheads="1"/>
          </p:cNvSpPr>
          <p:nvPr/>
        </p:nvSpPr>
        <p:spPr bwMode="auto">
          <a:xfrm>
            <a:off x="990600" y="4114800"/>
            <a:ext cx="7467600" cy="838200"/>
          </a:xfrm>
          <a:prstGeom prst="cloudCallout">
            <a:avLst>
              <a:gd name="adj1" fmla="val -42667"/>
              <a:gd name="adj2" fmla="val 133144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Chương trình máy tính là </a:t>
            </a:r>
            <a:r>
              <a:rPr lang="en-US" sz="280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gì?</a:t>
            </a:r>
            <a:endParaRPr lang="en-US" sz="280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utoShape 6"/>
          <p:cNvSpPr>
            <a:spLocks noChangeArrowheads="1"/>
          </p:cNvSpPr>
          <p:nvPr/>
        </p:nvSpPr>
        <p:spPr bwMode="auto">
          <a:xfrm>
            <a:off x="1485900" y="2209800"/>
            <a:ext cx="6477000" cy="914400"/>
          </a:xfrm>
          <a:prstGeom prst="cloudCallout">
            <a:avLst>
              <a:gd name="adj1" fmla="val -40468"/>
              <a:gd name="adj2" fmla="val 136981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Viết chương trình là </a:t>
            </a:r>
            <a:r>
              <a:rPr lang="en-US" sz="280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gì?</a:t>
            </a:r>
            <a:endParaRPr lang="en-US" sz="280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609600" y="1981200"/>
            <a:ext cx="8153400" cy="1371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  <a:sym typeface="Wingdings" pitchFamily="2" charset="2"/>
              </a:rPr>
              <a:t>-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Viết </a:t>
            </a:r>
            <a:r>
              <a:rPr lang="en-US" sz="2800">
                <a:latin typeface="Arial" pitchFamily="34" charset="0"/>
                <a:cs typeface="Arial" pitchFamily="34" charset="0"/>
              </a:rPr>
              <a:t>chương trình là viết các lệnh chỉ dẫn cho</a:t>
            </a:r>
          </a:p>
          <a:p>
            <a:pPr algn="just"/>
            <a:r>
              <a:rPr lang="en-US" sz="2800">
                <a:latin typeface="Arial" pitchFamily="34" charset="0"/>
                <a:cs typeface="Arial" pitchFamily="34" charset="0"/>
              </a:rPr>
              <a:t>máy tính thực hiện các công việc hay giải một</a:t>
            </a:r>
          </a:p>
          <a:p>
            <a:pPr algn="just"/>
            <a:r>
              <a:rPr lang="en-US" sz="2800">
                <a:latin typeface="Arial" pitchFamily="34" charset="0"/>
                <a:cs typeface="Arial" pitchFamily="34" charset="0"/>
              </a:rPr>
              <a:t>bài toán cụ thể.</a:t>
            </a:r>
          </a:p>
        </p:txBody>
      </p: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609600" y="3886200"/>
            <a:ext cx="8153400" cy="1066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  <a:sym typeface="Wingdings" pitchFamily="2" charset="2"/>
              </a:rPr>
              <a:t>-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Chương trình </a:t>
            </a:r>
            <a:r>
              <a:rPr lang="en-US" sz="2800">
                <a:latin typeface="Arial" pitchFamily="34" charset="0"/>
                <a:cs typeface="Arial" pitchFamily="34" charset="0"/>
              </a:rPr>
              <a:t>máy tính là một dãy các lệnh mà </a:t>
            </a:r>
          </a:p>
          <a:p>
            <a:pPr algn="just"/>
            <a:r>
              <a:rPr lang="en-US" sz="2800">
                <a:latin typeface="Arial" pitchFamily="34" charset="0"/>
                <a:cs typeface="Arial" pitchFamily="34" charset="0"/>
              </a:rPr>
              <a:t>máy tính có thể hiểu và thực hiện được.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8197560" y="428616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88200" y="42768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3267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8" grpId="0" animBg="1"/>
      <p:bldP spid="39" grpId="0" animBg="1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03496" y="1012208"/>
            <a:ext cx="8992738" cy="38100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marL="466725" indent="-466725" defTabSz="917575" eaLnBrk="1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None/>
              <a:defRPr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  <a:lvl2pPr marL="1039813" indent="-458788" defTabSz="917575"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latin typeface="+mn-lt"/>
              </a:defRPr>
            </a:lvl2pPr>
            <a:lvl3pPr marL="1382713" indent="-228600" defTabSz="917575">
              <a:spcBef>
                <a:spcPct val="20000"/>
              </a:spcBef>
              <a:buClr>
                <a:schemeClr val="tx1"/>
              </a:buClr>
              <a:buSzPct val="50000"/>
              <a:buFont typeface="Zapf Dingbats" charset="2"/>
              <a:buChar char="l"/>
              <a:defRPr>
                <a:latin typeface="+mn-lt"/>
              </a:defRPr>
            </a:lvl3pPr>
            <a:lvl4pPr marL="1727200" indent="-228600" defTabSz="917575">
              <a:spcBef>
                <a:spcPct val="20000"/>
              </a:spcBef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latin typeface="+mn-lt"/>
              </a:defRPr>
            </a:lvl4pPr>
            <a:lvl5pPr marL="2071688" indent="-228600" defTabSz="9175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5pPr>
            <a:lvl6pPr marL="25288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6pPr>
            <a:lvl7pPr marL="29860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7pPr>
            <a:lvl8pPr marL="34432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8pPr>
            <a:lvl9pPr marL="39004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9pPr>
          </a:lstStyle>
          <a:p>
            <a:r>
              <a:rPr lang="en-US" smtClean="0"/>
              <a:t>1. </a:t>
            </a:r>
            <a:r>
              <a:rPr lang="en-US"/>
              <a:t>Viết chương trình – ra lệnh cho máy tính làm </a:t>
            </a:r>
            <a:r>
              <a:rPr lang="en-US" smtClean="0"/>
              <a:t>việc</a:t>
            </a:r>
            <a:endParaRPr lang="en-US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0" y="1524000"/>
            <a:ext cx="9144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AutoShape 8"/>
          <p:cNvSpPr>
            <a:spLocks noChangeArrowheads="1"/>
          </p:cNvSpPr>
          <p:nvPr/>
        </p:nvSpPr>
        <p:spPr bwMode="auto">
          <a:xfrm>
            <a:off x="381000" y="1600200"/>
            <a:ext cx="8534400" cy="1524000"/>
          </a:xfrm>
          <a:prstGeom prst="cloudCallout">
            <a:avLst>
              <a:gd name="adj1" fmla="val -35671"/>
              <a:gd name="adj2" fmla="val 6844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en-US" sz="280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Khi thực hiện chương </a:t>
            </a:r>
            <a:r>
              <a:rPr lang="en-US" sz="280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trình, máy </a:t>
            </a:r>
            <a:r>
              <a:rPr lang="en-US" sz="280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tính sẽ thực hiện như thế </a:t>
            </a:r>
            <a:r>
              <a:rPr lang="en-US" sz="280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nào? </a:t>
            </a:r>
            <a:endParaRPr lang="en-US" sz="280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4495232" y="215836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Hãy nhặt rác</a:t>
            </a:r>
            <a:r>
              <a:rPr lang="en-US" sz="24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240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4495232" y="261556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>
              <a:lnSpc>
                <a:spcPct val="120000"/>
              </a:lnSpc>
            </a:pPr>
            <a:r>
              <a:rPr lang="vi-VN" sz="2400" b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Bắt đầu</a:t>
            </a:r>
            <a:endParaRPr lang="en-US" sz="2400" b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5181032" y="3062297"/>
            <a:ext cx="3429000" cy="461665"/>
          </a:xfrm>
          <a:prstGeom prst="rect">
            <a:avLst/>
          </a:prstGeom>
          <a:solidFill>
            <a:srgbClr val="FFE1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vi-VN" sz="2400" b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 </a:t>
            </a:r>
            <a:r>
              <a:rPr lang="en-US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vi-VN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400" b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bước</a:t>
            </a:r>
            <a:r>
              <a:rPr lang="vi-VN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;</a:t>
            </a:r>
            <a:endParaRPr lang="vi-VN" sz="2400" b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5181032" y="3453765"/>
            <a:ext cx="3429000" cy="461665"/>
          </a:xfrm>
          <a:prstGeom prst="rect">
            <a:avLst/>
          </a:prstGeom>
          <a:solidFill>
            <a:srgbClr val="FFE1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Quay</a:t>
            </a:r>
            <a:r>
              <a:rPr lang="vi-VN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400" b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trái, tiến </a:t>
            </a:r>
            <a:r>
              <a:rPr lang="en-US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vi-VN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b</a:t>
            </a:r>
            <a:r>
              <a:rPr lang="en-US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ước;</a:t>
            </a:r>
            <a:endParaRPr lang="en-US" sz="2400" b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5181032" y="3906500"/>
            <a:ext cx="3429000" cy="461665"/>
          </a:xfrm>
          <a:prstGeom prst="rect">
            <a:avLst/>
          </a:prstGeom>
          <a:solidFill>
            <a:srgbClr val="FFE1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Nhặt rác</a:t>
            </a:r>
            <a:r>
              <a:rPr lang="en-US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2400" b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5181032" y="4279265"/>
            <a:ext cx="3429000" cy="461665"/>
          </a:xfrm>
          <a:prstGeom prst="rect">
            <a:avLst/>
          </a:prstGeom>
          <a:solidFill>
            <a:srgbClr val="FFE1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Quay phải, t</a:t>
            </a:r>
            <a:r>
              <a:rPr lang="vi-VN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iến </a:t>
            </a:r>
            <a:r>
              <a:rPr lang="en-US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 bước;</a:t>
            </a:r>
            <a:r>
              <a:rPr lang="vi-VN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vi-VN" sz="2400" b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5181032" y="4723765"/>
            <a:ext cx="3429000" cy="461665"/>
          </a:xfrm>
          <a:prstGeom prst="rect">
            <a:avLst/>
          </a:prstGeom>
          <a:solidFill>
            <a:srgbClr val="FFE1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Quay</a:t>
            </a:r>
            <a:r>
              <a:rPr lang="vi-VN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trá</a:t>
            </a:r>
            <a:r>
              <a:rPr lang="vi-VN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vi-VN" sz="2400" b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vi-VN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iến 2 bước;</a:t>
            </a:r>
            <a:endParaRPr lang="en-US" sz="2400" b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4495232" y="551116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>
              <a:lnSpc>
                <a:spcPct val="120000"/>
              </a:lnSpc>
            </a:pPr>
            <a:r>
              <a:rPr lang="en-US" sz="2400" b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Kết thúc</a:t>
            </a:r>
            <a:r>
              <a:rPr lang="en-US" sz="2400" b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b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81032" y="5130165"/>
            <a:ext cx="3429000" cy="461665"/>
          </a:xfrm>
          <a:prstGeom prst="rect">
            <a:avLst/>
          </a:prstGeom>
          <a:solidFill>
            <a:srgbClr val="FFE1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Bỏ rác vào thùng</a:t>
            </a:r>
            <a:r>
              <a:rPr lang="en-US" sz="2400" b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2400" b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4648200" y="2072015"/>
            <a:ext cx="4114800" cy="4114800"/>
          </a:xfrm>
          <a:prstGeom prst="rect">
            <a:avLst/>
          </a:prstGeom>
          <a:noFill/>
          <a:ln w="2857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2072015"/>
            <a:ext cx="3657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>
                <a:latin typeface="Arial" pitchFamily="34" charset="0"/>
                <a:cs typeface="Arial" pitchFamily="34" charset="0"/>
                <a:sym typeface="Wingdings" pitchFamily="2" charset="2"/>
              </a:rPr>
              <a:t>Máy tính sẽ thực hiện các lệnh có trong chương </a:t>
            </a:r>
            <a:r>
              <a:rPr lang="en-US" sz="2800" smtClean="0">
                <a:latin typeface="Arial" pitchFamily="34" charset="0"/>
                <a:cs typeface="Arial" pitchFamily="34" charset="0"/>
                <a:sym typeface="Wingdings" pitchFamily="2" charset="2"/>
              </a:rPr>
              <a:t>trình </a:t>
            </a:r>
            <a:r>
              <a:rPr lang="en-US" sz="2800">
                <a:latin typeface="Arial" pitchFamily="34" charset="0"/>
                <a:cs typeface="Arial" pitchFamily="34" charset="0"/>
                <a:sym typeface="Wingdings" pitchFamily="2" charset="2"/>
              </a:rPr>
              <a:t>một cách tuần tự, thực hiện xong một </a:t>
            </a:r>
            <a:r>
              <a:rPr lang="en-US" sz="2800" smtClean="0">
                <a:latin typeface="Arial" pitchFamily="34" charset="0"/>
                <a:cs typeface="Arial" pitchFamily="34" charset="0"/>
                <a:sym typeface="Wingdings" pitchFamily="2" charset="2"/>
              </a:rPr>
              <a:t>lệnh sẽ </a:t>
            </a:r>
            <a:r>
              <a:rPr lang="en-US" sz="2800">
                <a:latin typeface="Arial" pitchFamily="34" charset="0"/>
                <a:cs typeface="Arial" pitchFamily="34" charset="0"/>
                <a:sym typeface="Wingdings" pitchFamily="2" charset="2"/>
              </a:rPr>
              <a:t>thực hiện lệnh tiếp theo, từ lệnh đầu tiên đến </a:t>
            </a:r>
            <a:r>
              <a:rPr lang="en-US" sz="2800" smtClean="0">
                <a:latin typeface="Arial" pitchFamily="34" charset="0"/>
                <a:cs typeface="Arial" pitchFamily="34" charset="0"/>
                <a:sym typeface="Wingdings" pitchFamily="2" charset="2"/>
              </a:rPr>
              <a:t>lệnh </a:t>
            </a:r>
            <a:r>
              <a:rPr lang="en-US" sz="2800">
                <a:latin typeface="Arial" pitchFamily="34" charset="0"/>
                <a:cs typeface="Arial" pitchFamily="34" charset="0"/>
                <a:sym typeface="Wingdings" pitchFamily="2" charset="2"/>
              </a:rPr>
              <a:t>cuối cùng.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020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animClr clrSpc="rgb" dir="cw">
                                      <p:cBhvr>
                                        <p:cTn id="33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34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500"/>
                            </p:stCondLst>
                            <p:childTnLst>
                              <p:par>
                                <p:cTn id="73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animClr clrSpc="rgb" dir="cw">
                                      <p:cBhvr>
                                        <p:cTn id="75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76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/>
      <p:bldP spid="24" grpId="0" animBg="1"/>
      <p:bldP spid="25" grpId="0" animBg="1"/>
      <p:bldP spid="26" grpId="0" animBg="1"/>
      <p:bldP spid="27" grpId="0" animBg="1"/>
      <p:bldP spid="28" grpId="0" animBg="1"/>
      <p:bldP spid="30" grpId="0"/>
      <p:bldP spid="29" grpId="0" animBg="1"/>
      <p:bldP spid="31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03496" y="1012208"/>
            <a:ext cx="8992738" cy="38100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marL="466725" indent="-466725" defTabSz="917575" eaLnBrk="1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None/>
              <a:defRPr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  <a:lvl2pPr marL="1039813" indent="-458788" defTabSz="917575"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latin typeface="+mn-lt"/>
              </a:defRPr>
            </a:lvl2pPr>
            <a:lvl3pPr marL="1382713" indent="-228600" defTabSz="917575">
              <a:spcBef>
                <a:spcPct val="20000"/>
              </a:spcBef>
              <a:buClr>
                <a:schemeClr val="tx1"/>
              </a:buClr>
              <a:buSzPct val="50000"/>
              <a:buFont typeface="Zapf Dingbats" charset="2"/>
              <a:buChar char="l"/>
              <a:defRPr>
                <a:latin typeface="+mn-lt"/>
              </a:defRPr>
            </a:lvl3pPr>
            <a:lvl4pPr marL="1727200" indent="-228600" defTabSz="917575">
              <a:spcBef>
                <a:spcPct val="20000"/>
              </a:spcBef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latin typeface="+mn-lt"/>
              </a:defRPr>
            </a:lvl4pPr>
            <a:lvl5pPr marL="2071688" indent="-228600" defTabSz="9175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5pPr>
            <a:lvl6pPr marL="25288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6pPr>
            <a:lvl7pPr marL="29860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7pPr>
            <a:lvl8pPr marL="34432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8pPr>
            <a:lvl9pPr marL="39004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9pPr>
          </a:lstStyle>
          <a:p>
            <a:r>
              <a:rPr lang="en-US" smtClean="0"/>
              <a:t>1. </a:t>
            </a:r>
            <a:r>
              <a:rPr lang="en-US"/>
              <a:t>Viết chương trình – ra lệnh cho máy tính làm </a:t>
            </a:r>
            <a:r>
              <a:rPr lang="en-US" smtClean="0"/>
              <a:t>việc</a:t>
            </a:r>
            <a:endParaRPr lang="en-US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0" y="1524000"/>
            <a:ext cx="9144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AutoShape 8"/>
          <p:cNvSpPr>
            <a:spLocks noChangeArrowheads="1"/>
          </p:cNvSpPr>
          <p:nvPr/>
        </p:nvSpPr>
        <p:spPr bwMode="auto">
          <a:xfrm>
            <a:off x="1524000" y="2362200"/>
            <a:ext cx="5562600" cy="1295400"/>
          </a:xfrm>
          <a:prstGeom prst="cloudCallout">
            <a:avLst>
              <a:gd name="adj1" fmla="val -43324"/>
              <a:gd name="adj2" fmla="val 91176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Tại sao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cần viết chương </a:t>
            </a:r>
            <a:r>
              <a:rPr lang="en-US" sz="28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trình?</a:t>
            </a:r>
            <a:endParaRPr lang="en-US" sz="280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838200" y="2476500"/>
            <a:ext cx="7543800" cy="1066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r>
              <a:rPr lang="en-US" sz="28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- </a:t>
            </a:r>
            <a:r>
              <a:rPr lang="en-US" sz="28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Viết 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chương trình giúp con người điều khiển </a:t>
            </a:r>
          </a:p>
          <a:p>
            <a:pPr algn="just"/>
            <a:r>
              <a:rPr lang="en-US" sz="28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máy tính đơn giản và hiệu quả hơn.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4197240" y="3929040"/>
              <a:ext cx="4241880" cy="16704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87880" y="3919680"/>
                <a:ext cx="4260600" cy="168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571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03496" y="1012208"/>
            <a:ext cx="8992738" cy="38100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marL="466725" indent="-466725" defTabSz="917575" eaLnBrk="1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None/>
              <a:defRPr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  <a:lvl2pPr marL="1039813" indent="-458788" defTabSz="917575"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latin typeface="+mn-lt"/>
              </a:defRPr>
            </a:lvl2pPr>
            <a:lvl3pPr marL="1382713" indent="-228600" defTabSz="917575">
              <a:spcBef>
                <a:spcPct val="20000"/>
              </a:spcBef>
              <a:buClr>
                <a:schemeClr val="tx1"/>
              </a:buClr>
              <a:buSzPct val="50000"/>
              <a:buFont typeface="Zapf Dingbats" charset="2"/>
              <a:buChar char="l"/>
              <a:defRPr>
                <a:latin typeface="+mn-lt"/>
              </a:defRPr>
            </a:lvl3pPr>
            <a:lvl4pPr marL="1727200" indent="-228600" defTabSz="917575">
              <a:spcBef>
                <a:spcPct val="20000"/>
              </a:spcBef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latin typeface="+mn-lt"/>
              </a:defRPr>
            </a:lvl4pPr>
            <a:lvl5pPr marL="2071688" indent="-228600" defTabSz="9175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5pPr>
            <a:lvl6pPr marL="25288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6pPr>
            <a:lvl7pPr marL="29860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7pPr>
            <a:lvl8pPr marL="34432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8pPr>
            <a:lvl9pPr marL="39004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9pPr>
          </a:lstStyle>
          <a:p>
            <a:r>
              <a:rPr lang="en-US" smtClean="0"/>
              <a:t>1. </a:t>
            </a:r>
            <a:r>
              <a:rPr lang="en-US"/>
              <a:t>Viết chương trình – ra lệnh cho máy tính làm </a:t>
            </a:r>
            <a:r>
              <a:rPr lang="en-US" smtClean="0"/>
              <a:t>việc</a:t>
            </a:r>
            <a:endParaRPr lang="en-US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0" y="1524000"/>
            <a:ext cx="9144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/>
          <p:cNvSpPr/>
          <p:nvPr/>
        </p:nvSpPr>
        <p:spPr>
          <a:xfrm>
            <a:off x="534537" y="1524000"/>
            <a:ext cx="8001000" cy="5032147"/>
          </a:xfrm>
          <a:prstGeom prst="rect">
            <a:avLst/>
          </a:prstGeom>
          <a:solidFill>
            <a:srgbClr val="000099"/>
          </a:solidFill>
        </p:spPr>
        <p:txBody>
          <a:bodyPr wrap="square">
            <a:spAutoFit/>
          </a:bodyPr>
          <a:lstStyle/>
          <a:p>
            <a:pPr algn="just"/>
            <a:r>
              <a:rPr lang="en-US" sz="66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</a:t>
            </a:r>
            <a:r>
              <a:rPr lang="en-US" sz="4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</a:p>
          <a:p>
            <a:pPr marL="457200" indent="-457200" algn="just">
              <a:spcBef>
                <a:spcPts val="600"/>
              </a:spcBef>
              <a:buFontTx/>
              <a:buChar char="-"/>
            </a:pPr>
            <a:r>
              <a:rPr lang="vi-VN" sz="3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Viết </a:t>
            </a:r>
            <a:r>
              <a:rPr lang="vi-VN" sz="30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chương </a:t>
            </a:r>
            <a:r>
              <a:rPr lang="vi-VN" sz="3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sz="3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vi-VN" sz="3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là viết các lệnh chỉ dẫn 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máy </a:t>
            </a:r>
            <a:r>
              <a:rPr lang="vi-VN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tính thực hiện các công việc hay giải 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vi-VN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toán cụ thể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Bef>
                <a:spcPts val="600"/>
              </a:spcBef>
              <a:buFontTx/>
              <a:buChar char="-"/>
            </a:pPr>
            <a:r>
              <a:rPr lang="vi-VN" sz="30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Chương trình máy </a:t>
            </a:r>
            <a:r>
              <a:rPr lang="vi-VN" sz="3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vi-VN" sz="3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là một dãy các lệnh mà 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máy </a:t>
            </a:r>
            <a:r>
              <a:rPr lang="vi-VN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tính có thể hiểu và thực hiện được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Bef>
                <a:spcPts val="600"/>
              </a:spcBef>
              <a:buFontTx/>
              <a:buChar char="-"/>
            </a:pP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chương </a:t>
            </a:r>
            <a:r>
              <a:rPr lang="vi-VN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trình giúp con người điều 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khiển</a:t>
            </a:r>
            <a:r>
              <a:rPr lang="en-US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máy </a:t>
            </a:r>
            <a:r>
              <a:rPr lang="vi-VN" sz="3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tính đơn giản và hiệu quả hơn</a:t>
            </a:r>
            <a:r>
              <a:rPr lang="vi-VN" sz="3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3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64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 bwMode="auto">
          <a:xfrm>
            <a:off x="0" y="1524000"/>
            <a:ext cx="9144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990600"/>
            <a:ext cx="7239000" cy="45720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marL="466725" indent="-466725" defTabSz="917575" eaLnBrk="1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None/>
              <a:defRPr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  <a:lvl2pPr marL="1039813" indent="-458788" defTabSz="917575"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latin typeface="+mn-lt"/>
              </a:defRPr>
            </a:lvl2pPr>
            <a:lvl3pPr marL="1382713" indent="-228600" defTabSz="917575">
              <a:spcBef>
                <a:spcPct val="20000"/>
              </a:spcBef>
              <a:buClr>
                <a:schemeClr val="tx1"/>
              </a:buClr>
              <a:buSzPct val="50000"/>
              <a:buFont typeface="Zapf Dingbats" charset="2"/>
              <a:buChar char="l"/>
              <a:defRPr>
                <a:latin typeface="+mn-lt"/>
              </a:defRPr>
            </a:lvl3pPr>
            <a:lvl4pPr marL="1727200" indent="-228600" defTabSz="917575">
              <a:spcBef>
                <a:spcPct val="20000"/>
              </a:spcBef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latin typeface="+mn-lt"/>
              </a:defRPr>
            </a:lvl4pPr>
            <a:lvl5pPr marL="2071688" indent="-228600" defTabSz="9175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5pPr>
            <a:lvl6pPr marL="25288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6pPr>
            <a:lvl7pPr marL="29860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7pPr>
            <a:lvl8pPr marL="34432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8pPr>
            <a:lvl9pPr marL="39004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9pPr>
          </a:lstStyle>
          <a:p>
            <a:r>
              <a:rPr lang="en-US" smtClean="0"/>
              <a:t>2. </a:t>
            </a:r>
            <a:r>
              <a:rPr lang="en-US"/>
              <a:t>Chương trình và ngôn ngữ lập </a:t>
            </a:r>
            <a:r>
              <a:rPr lang="en-US" smtClean="0"/>
              <a:t>trình</a:t>
            </a:r>
            <a:endParaRPr lang="en-US"/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 flipH="1">
            <a:off x="399464" y="4922108"/>
            <a:ext cx="1760329" cy="1676400"/>
            <a:chOff x="4242" y="2064"/>
            <a:chExt cx="1518" cy="1535"/>
          </a:xfrm>
        </p:grpSpPr>
        <p:pic>
          <p:nvPicPr>
            <p:cNvPr id="16" name="Picture 15" descr="5091875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2" y="2064"/>
              <a:ext cx="1518" cy="1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6" descr="MCj0398219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3282"/>
              <a:ext cx="1200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1600200" y="1981200"/>
            <a:ext cx="6298407" cy="2514600"/>
            <a:chOff x="81" y="480"/>
            <a:chExt cx="2943" cy="1872"/>
          </a:xfrm>
        </p:grpSpPr>
        <p:sp>
          <p:nvSpPr>
            <p:cNvPr id="14" name="AutoShape 8"/>
            <p:cNvSpPr>
              <a:spLocks noChangeArrowheads="1"/>
            </p:cNvSpPr>
            <p:nvPr/>
          </p:nvSpPr>
          <p:spPr bwMode="auto">
            <a:xfrm>
              <a:off x="81" y="480"/>
              <a:ext cx="2943" cy="1872"/>
            </a:xfrm>
            <a:prstGeom prst="cloudCallout">
              <a:avLst>
                <a:gd name="adj1" fmla="val -51250"/>
                <a:gd name="adj2" fmla="val 68574"/>
              </a:avLst>
            </a:prstGeom>
            <a:ln>
              <a:headEnd/>
              <a:tailEnd/>
            </a:ln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en-US" sz="2800" b="0">
                <a:solidFill>
                  <a:srgbClr val="FFC000"/>
                </a:solidFill>
                <a:latin typeface=".VnAristote" pitchFamily="34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96" y="750"/>
              <a:ext cx="2316" cy="1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90000"/>
                </a:lnSpc>
              </a:pPr>
              <a:r>
                <a:rPr lang="vi-VN" sz="2800" b="0">
                  <a:solidFill>
                    <a:schemeClr val="bg1"/>
                  </a:solidFill>
                </a:rPr>
                <a:t>Máy tính có thể hiểu và thực hiện được các lệnh viết bằng ngôn ngữ tự nhiên của con người không</a:t>
              </a:r>
              <a:r>
                <a:rPr lang="vi-VN" sz="2800" b="0" smtClean="0">
                  <a:solidFill>
                    <a:schemeClr val="bg1"/>
                  </a:solidFill>
                </a:rPr>
                <a:t>?</a:t>
              </a:r>
              <a:endParaRPr lang="vi-VN" sz="2800" b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29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 bwMode="auto">
          <a:xfrm>
            <a:off x="0" y="1524000"/>
            <a:ext cx="9144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990600"/>
            <a:ext cx="7239000" cy="45720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marL="466725" indent="-466725" defTabSz="917575" eaLnBrk="1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None/>
              <a:defRPr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  <a:lvl2pPr marL="1039813" indent="-458788" defTabSz="917575"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latin typeface="+mn-lt"/>
              </a:defRPr>
            </a:lvl2pPr>
            <a:lvl3pPr marL="1382713" indent="-228600" defTabSz="917575">
              <a:spcBef>
                <a:spcPct val="20000"/>
              </a:spcBef>
              <a:buClr>
                <a:schemeClr val="tx1"/>
              </a:buClr>
              <a:buSzPct val="50000"/>
              <a:buFont typeface="Zapf Dingbats" charset="2"/>
              <a:buChar char="l"/>
              <a:defRPr>
                <a:latin typeface="+mn-lt"/>
              </a:defRPr>
            </a:lvl3pPr>
            <a:lvl4pPr marL="1727200" indent="-228600" defTabSz="917575">
              <a:spcBef>
                <a:spcPct val="20000"/>
              </a:spcBef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latin typeface="+mn-lt"/>
              </a:defRPr>
            </a:lvl4pPr>
            <a:lvl5pPr marL="2071688" indent="-228600" defTabSz="917575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5pPr>
            <a:lvl6pPr marL="25288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6pPr>
            <a:lvl7pPr marL="29860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7pPr>
            <a:lvl8pPr marL="34432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8pPr>
            <a:lvl9pPr marL="3900488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latin typeface="+mn-lt"/>
              </a:defRPr>
            </a:lvl9pPr>
          </a:lstStyle>
          <a:p>
            <a:r>
              <a:rPr lang="en-US" smtClean="0"/>
              <a:t>2. </a:t>
            </a:r>
            <a:r>
              <a:rPr lang="en-US"/>
              <a:t>Chương trình và ngôn ngữ lập </a:t>
            </a:r>
            <a:r>
              <a:rPr lang="en-US" smtClean="0"/>
              <a:t>trình</a:t>
            </a:r>
            <a:endParaRPr lang="en-US"/>
          </a:p>
        </p:txBody>
      </p:sp>
      <p:sp>
        <p:nvSpPr>
          <p:cNvPr id="7" name="WordArt 6"/>
          <p:cNvSpPr>
            <a:spLocks noChangeArrowheads="1" noChangeShapeType="1" noTextEdit="1"/>
          </p:cNvSpPr>
          <p:nvPr/>
        </p:nvSpPr>
        <p:spPr bwMode="auto">
          <a:xfrm rot="340202">
            <a:off x="6019800" y="3681417"/>
            <a:ext cx="2903538" cy="9001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6616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0101011011001</a:t>
            </a:r>
          </a:p>
        </p:txBody>
      </p:sp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 rot="275560">
            <a:off x="5562600" y="2995617"/>
            <a:ext cx="3124200" cy="10509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71431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011101011010</a:t>
            </a:r>
          </a:p>
        </p:txBody>
      </p:sp>
      <p:sp>
        <p:nvSpPr>
          <p:cNvPr id="9" name="WordArt 8" descr="010101011000"/>
          <p:cNvSpPr>
            <a:spLocks noChangeArrowheads="1" noChangeShapeType="1" noTextEdit="1"/>
          </p:cNvSpPr>
          <p:nvPr/>
        </p:nvSpPr>
        <p:spPr bwMode="auto">
          <a:xfrm rot="21166306">
            <a:off x="5410200" y="2614617"/>
            <a:ext cx="2973388" cy="8064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71431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010101011000</a:t>
            </a:r>
          </a:p>
        </p:txBody>
      </p:sp>
      <p:sp>
        <p:nvSpPr>
          <p:cNvPr id="10" name="WordArt 9"/>
          <p:cNvSpPr>
            <a:spLocks noChangeArrowheads="1" noChangeShapeType="1" noTextEdit="1"/>
          </p:cNvSpPr>
          <p:nvPr/>
        </p:nvSpPr>
        <p:spPr bwMode="auto">
          <a:xfrm rot="20575698">
            <a:off x="5410200" y="1776417"/>
            <a:ext cx="2362200" cy="822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71431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110101011011</a:t>
            </a:r>
          </a:p>
        </p:txBody>
      </p:sp>
      <p:pic>
        <p:nvPicPr>
          <p:cNvPr id="11" name="Picture 10" descr="cp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312" y="1927225"/>
            <a:ext cx="1601788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95141" y="4572000"/>
            <a:ext cx="8083607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Máy tính chỉ có thể xử lí thông tin đã được chuyển đổi sang dạng dãy </a:t>
            </a:r>
            <a:r>
              <a:rPr lang="en-US" sz="28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bit (dãy các số chỉ gồm 0 và 1</a:t>
            </a:r>
            <a:r>
              <a:rPr lang="vi-VN" sz="28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vi-VN" sz="28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đây là ngôn ngữ riêng của máy tính gọi là </a:t>
            </a:r>
            <a:r>
              <a:rPr lang="vi-VN" sz="28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ngôn ngữ máy</a:t>
            </a:r>
            <a:r>
              <a:rPr lang="vi-VN" sz="28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8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81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6" presetClass="path" presetSubtype="0" repeatCount="indefinite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25 -0.00439 L -0.30416 0.21762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83" y="11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11" presetClass="entr" presetSubtype="0" repeatCount="indefinite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8" presetClass="entr" presetSubtype="1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56" presetClass="path" presetSubtype="0" repeatCount="indefinite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84 -0.01434 L -0.34584 0.12997 " pathEditMode="relative" rAng="0" ptsTypes="AA">
                                      <p:cBhvr>
                                        <p:cTn id="1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50" y="7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0"/>
                            </p:stCondLst>
                            <p:childTnLst>
                              <p:par>
                                <p:cTn id="21" presetID="11" presetClass="entr" presetSubtype="0" repeatCount="indefinite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8" presetClass="entr" presetSubtype="1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56" presetClass="path" presetSubtype="0" repeatCount="indefinite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17 -0.03214 L -0.37084 0.06777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3" y="4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500"/>
                            </p:stCondLst>
                            <p:childTnLst>
                              <p:par>
                                <p:cTn id="30" presetID="11" presetClass="entr" presetSubtype="0" repeatCount="indefinite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8" presetClass="entr" presetSubtype="1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56" presetClass="path" presetSubtype="0" repeatCount="indefinite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868 -0.06545 L -0.40868 -0.02104 " pathEditMode="relative" rAng="0" ptsTypes="AA">
                                      <p:cBhvr>
                                        <p:cTn id="3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0" y="2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500"/>
                            </p:stCondLst>
                            <p:childTnLst>
                              <p:par>
                                <p:cTn id="39" presetID="11" presetClass="entr" presetSubtype="0" repeatCount="indefinite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2" grpId="0"/>
    </p:bldLst>
  </p:timing>
</p:sld>
</file>

<file path=ppt/theme/theme1.xml><?xml version="1.0" encoding="utf-8"?>
<a:theme xmlns:a="http://schemas.openxmlformats.org/drawingml/2006/main" name="P0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P0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P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P0</Template>
  <TotalTime>2763</TotalTime>
  <Pages>43</Pages>
  <Words>899</Words>
  <Application>Microsoft Office PowerPoint</Application>
  <PresentationFormat>On-screen Show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P0</vt:lpstr>
      <vt:lpstr>MÁY TÍNH VÀ CHƯƠNG TRÌNH MÁY TÍNH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INTRO</dc:title>
  <dc:creator>Dao Quoc Phuong 0908.47.66.57</dc:creator>
  <cp:lastModifiedBy>Admin</cp:lastModifiedBy>
  <cp:revision>276</cp:revision>
  <cp:lastPrinted>2000-08-13T19:25:16Z</cp:lastPrinted>
  <dcterms:created xsi:type="dcterms:W3CDTF">2004-02-26T14:07:48Z</dcterms:created>
  <dcterms:modified xsi:type="dcterms:W3CDTF">2021-09-09T02:58:21Z</dcterms:modified>
</cp:coreProperties>
</file>